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8" r:id="rId1"/>
  </p:sldMasterIdLst>
  <p:notesMasterIdLst>
    <p:notesMasterId r:id="rId16"/>
  </p:notesMasterIdLst>
  <p:sldIdLst>
    <p:sldId id="256" r:id="rId2"/>
    <p:sldId id="260" r:id="rId3"/>
    <p:sldId id="280" r:id="rId4"/>
    <p:sldId id="304" r:id="rId5"/>
    <p:sldId id="308" r:id="rId6"/>
    <p:sldId id="287" r:id="rId7"/>
    <p:sldId id="288" r:id="rId8"/>
    <p:sldId id="292" r:id="rId9"/>
    <p:sldId id="267" r:id="rId10"/>
    <p:sldId id="294" r:id="rId11"/>
    <p:sldId id="305" r:id="rId12"/>
    <p:sldId id="306" r:id="rId13"/>
    <p:sldId id="307" r:id="rId14"/>
    <p:sldId id="258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71" autoAdjust="0"/>
  </p:normalViewPr>
  <p:slideViewPr>
    <p:cSldViewPr snapToObjects="1">
      <p:cViewPr varScale="1">
        <p:scale>
          <a:sx n="75" d="100"/>
          <a:sy n="75" d="100"/>
        </p:scale>
        <p:origin x="123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Objects="1">
      <p:cViewPr varScale="1">
        <p:scale>
          <a:sx n="86" d="100"/>
          <a:sy n="86" d="100"/>
        </p:scale>
        <p:origin x="3786" y="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1230F8-2015-46AC-9C15-B08EDE877F5D}" type="datetimeFigureOut">
              <a:rPr lang="hu-HU" smtClean="0"/>
              <a:t>2015.06.18.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A5C11E-540C-488B-B718-84796C0B45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365856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A5C11E-540C-488B-B718-84796C0B45F1}" type="slidenum">
              <a:rPr lang="hu-HU" smtClean="0"/>
              <a:t>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123891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A5C11E-540C-488B-B718-84796C0B45F1}" type="slidenum">
              <a:rPr lang="hu-HU" smtClean="0"/>
              <a:t>14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123891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C8EAB-D16C-4707-8CCC-B4AE091A9C7F}" type="datetime1">
              <a:rPr lang="hu-HU" smtClean="0"/>
              <a:t>2015.06.18.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  <p:sp>
        <p:nvSpPr>
          <p:cNvPr id="7" name="Cím 1"/>
          <p:cNvSpPr txBox="1">
            <a:spLocks/>
          </p:cNvSpPr>
          <p:nvPr userDrawn="1"/>
        </p:nvSpPr>
        <p:spPr>
          <a:xfrm>
            <a:off x="447989" y="44624"/>
            <a:ext cx="4412043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 cap="all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052360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47989" y="44624"/>
            <a:ext cx="4700075" cy="936104"/>
          </a:xfrm>
        </p:spPr>
        <p:txBody>
          <a:bodyPr>
            <a:normAutofit/>
          </a:bodyPr>
          <a:lstStyle>
            <a:lvl1pPr algn="l">
              <a:defRPr sz="2400"/>
            </a:lvl1pPr>
          </a:lstStyle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9ED72-719F-47D5-B2EF-4C83DBF986A3}" type="datetime1">
              <a:rPr lang="hu-HU" smtClean="0"/>
              <a:t>2015.06.18.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296148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5FA86-684B-4957-81C2-37FECD3E4964}" type="datetime1">
              <a:rPr lang="hu-HU" smtClean="0"/>
              <a:t>2015.06.18.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  <p:sp>
        <p:nvSpPr>
          <p:cNvPr id="7" name="Cím 1"/>
          <p:cNvSpPr txBox="1">
            <a:spLocks/>
          </p:cNvSpPr>
          <p:nvPr userDrawn="1"/>
        </p:nvSpPr>
        <p:spPr>
          <a:xfrm>
            <a:off x="447989" y="44624"/>
            <a:ext cx="4412043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 cap="all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69027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9DA86-E7B6-4353-98E6-0031FBA1C02C}" type="datetime1">
              <a:rPr lang="hu-HU" smtClean="0"/>
              <a:t>2015.06.18.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345614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1B77D-EE90-42B3-8A83-DFED34EEAB1A}" type="datetime1">
              <a:rPr lang="hu-HU" smtClean="0"/>
              <a:t>2015.06.18.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4561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6" name="Tartalom helye 2"/>
          <p:cNvSpPr>
            <a:spLocks noGrp="1"/>
          </p:cNvSpPr>
          <p:nvPr>
            <p:ph idx="1"/>
          </p:nvPr>
        </p:nvSpPr>
        <p:spPr>
          <a:xfrm>
            <a:off x="447989" y="1628800"/>
            <a:ext cx="5111750" cy="4691063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7" name="Kép helye 2"/>
          <p:cNvSpPr>
            <a:spLocks noGrp="1"/>
          </p:cNvSpPr>
          <p:nvPr>
            <p:ph type="pic" idx="13"/>
          </p:nvPr>
        </p:nvSpPr>
        <p:spPr>
          <a:xfrm>
            <a:off x="5724128" y="1633102"/>
            <a:ext cx="3240360" cy="469106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86175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1435100"/>
            <a:ext cx="5111750" cy="46910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9A258-F55E-4299-944F-8E1E1B476267}" type="datetime1">
              <a:rPr lang="hu-HU" smtClean="0"/>
              <a:t>2015.06.18.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  <p:sp>
        <p:nvSpPr>
          <p:cNvPr id="9" name="Cím 1"/>
          <p:cNvSpPr>
            <a:spLocks noGrp="1"/>
          </p:cNvSpPr>
          <p:nvPr>
            <p:ph type="title"/>
          </p:nvPr>
        </p:nvSpPr>
        <p:spPr>
          <a:xfrm>
            <a:off x="447989" y="44624"/>
            <a:ext cx="4412043" cy="864096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287766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4B7B4-D948-4A01-B20E-35202520C7FD}" type="datetime1">
              <a:rPr lang="hu-HU" smtClean="0"/>
              <a:t>2015.06.18.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03494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8"/>
          <p:cNvSpPr>
            <a:spLocks noGrp="1"/>
          </p:cNvSpPr>
          <p:nvPr>
            <p:ph type="title" hasCustomPrompt="1"/>
          </p:nvPr>
        </p:nvSpPr>
        <p:spPr>
          <a:xfrm>
            <a:off x="4495800" y="2286000"/>
            <a:ext cx="4419600" cy="1143000"/>
          </a:xfrm>
        </p:spPr>
        <p:txBody>
          <a:bodyPr anchor="t">
            <a:noAutofit/>
          </a:bodyPr>
          <a:lstStyle>
            <a:lvl1pPr algn="l">
              <a:defRPr sz="4400" b="1" cap="all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hu-HU" dirty="0" smtClean="0"/>
              <a:t>Prezentáció Címe</a:t>
            </a:r>
            <a:endParaRPr lang="en-US" dirty="0"/>
          </a:p>
        </p:txBody>
      </p:sp>
      <p:sp>
        <p:nvSpPr>
          <p:cNvPr id="17" name="Text Placeholder 15"/>
          <p:cNvSpPr>
            <a:spLocks noGrp="1"/>
          </p:cNvSpPr>
          <p:nvPr>
            <p:ph type="body" sz="quarter" idx="10" hasCustomPrompt="1"/>
          </p:nvPr>
        </p:nvSpPr>
        <p:spPr>
          <a:xfrm>
            <a:off x="4495800" y="3886200"/>
            <a:ext cx="4343400" cy="914400"/>
          </a:xfrm>
        </p:spPr>
        <p:txBody>
          <a:bodyPr wrap="square" anchor="t"/>
          <a:lstStyle>
            <a:lvl1pPr marL="514350" indent="-514350" algn="l">
              <a:spcAft>
                <a:spcPts val="600"/>
              </a:spcAft>
              <a:buFontTx/>
              <a:buNone/>
              <a:defRPr cap="all" baseline="0">
                <a:solidFill>
                  <a:srgbClr val="FFFFFF"/>
                </a:solidFill>
                <a:latin typeface="Arial"/>
                <a:cs typeface="Arial"/>
              </a:defRPr>
            </a:lvl1pPr>
            <a:lvl2pPr>
              <a:buNone/>
              <a:defRPr/>
            </a:lvl2pPr>
          </a:lstStyle>
          <a:p>
            <a:pPr lvl="0"/>
            <a:r>
              <a:rPr lang="hu-HU" dirty="0" smtClean="0"/>
              <a:t>Click to edit Alcím</a:t>
            </a:r>
          </a:p>
          <a:p>
            <a:pPr lvl="0"/>
            <a:endParaRPr lang="hu-H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47989" y="44624"/>
            <a:ext cx="4412043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C1B17F-D675-4230-9839-235E4C40C858}" type="datetime1">
              <a:rPr lang="hu-HU" smtClean="0"/>
              <a:t>2015.06.18.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15082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6" r:id="rId7"/>
    <p:sldLayoutId id="2147483667" r:id="rId8"/>
    <p:sldLayoutId id="2147483670" r:id="rId9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2400" b="1" kern="1200" cap="all" baseline="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image" Target="../media/image6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187624" y="332656"/>
            <a:ext cx="7956376" cy="4752528"/>
          </a:xfrm>
        </p:spPr>
        <p:txBody>
          <a:bodyPr/>
          <a:lstStyle/>
          <a:p>
            <a:r>
              <a:rPr lang="hu-HU" sz="2800" b="0" dirty="0"/>
              <a:t/>
            </a:r>
            <a:br>
              <a:rPr lang="hu-HU" sz="2800" b="0" dirty="0"/>
            </a:br>
            <a:r>
              <a:rPr lang="hu-HU" sz="2000" b="0" dirty="0"/>
              <a:t> </a:t>
            </a:r>
            <a:r>
              <a:rPr lang="hu-HU" sz="2000" dirty="0"/>
              <a:t>„Vízárpolitika </a:t>
            </a:r>
            <a:r>
              <a:rPr lang="hu-HU" sz="2000" dirty="0" smtClean="0"/>
              <a:t> a  </a:t>
            </a:r>
            <a:r>
              <a:rPr lang="hu-HU" sz="2000" dirty="0"/>
              <a:t>költségmegtérülés érvényesítésére és egyéb gazdasági ösztönzők a Víz Keretirányelv céljainak elérése érdekében, </a:t>
            </a:r>
            <a:r>
              <a:rPr lang="hu-HU" sz="2000" dirty="0" smtClean="0"/>
              <a:t/>
            </a:r>
            <a:br>
              <a:rPr lang="hu-HU" sz="2000" dirty="0" smtClean="0"/>
            </a:br>
            <a:r>
              <a:rPr lang="hu-HU" sz="2000" dirty="0" smtClean="0"/>
              <a:t>Gazdaság-szabályozási </a:t>
            </a:r>
            <a:r>
              <a:rPr lang="hu-HU" sz="2000" dirty="0"/>
              <a:t>Koncepció” </a:t>
            </a:r>
            <a:r>
              <a:rPr lang="hu-HU" sz="2000" dirty="0" smtClean="0"/>
              <a:t> </a:t>
            </a:r>
            <a:br>
              <a:rPr lang="hu-HU" sz="2000" dirty="0" smtClean="0"/>
            </a:br>
            <a:r>
              <a:rPr lang="hu-HU" sz="2000" dirty="0" smtClean="0"/>
              <a:t>ORSZÁGOS Fórum</a:t>
            </a:r>
            <a:r>
              <a:rPr lang="hu-HU" sz="2800" dirty="0"/>
              <a:t/>
            </a:r>
            <a:br>
              <a:rPr lang="hu-HU" sz="2800" dirty="0"/>
            </a:br>
            <a:r>
              <a:rPr lang="hu-HU" sz="2000" b="0" dirty="0"/>
              <a:t/>
            </a:r>
            <a:br>
              <a:rPr lang="hu-HU" sz="2000" b="0" dirty="0"/>
            </a:br>
            <a:r>
              <a:rPr lang="hu-HU" sz="2000" b="0" dirty="0" smtClean="0"/>
              <a:t> </a:t>
            </a:r>
            <a:r>
              <a:rPr lang="hu-HU" sz="2000" dirty="0"/>
              <a:t>„</a:t>
            </a:r>
            <a:r>
              <a:rPr lang="hu-HU" sz="2000" dirty="0" smtClean="0"/>
              <a:t>Települési vízgazdálkodás” </a:t>
            </a:r>
            <a:r>
              <a:rPr lang="hu-HU" sz="2000" dirty="0"/>
              <a:t/>
            </a:r>
            <a:br>
              <a:rPr lang="hu-HU" sz="2000" dirty="0"/>
            </a:br>
            <a:r>
              <a:rPr lang="hu-HU" sz="2000" dirty="0" smtClean="0"/>
              <a:t/>
            </a:r>
            <a:br>
              <a:rPr lang="hu-HU" sz="2000" dirty="0" smtClean="0"/>
            </a:br>
            <a:r>
              <a:rPr lang="hu-HU" sz="2400" dirty="0" smtClean="0"/>
              <a:t>A </a:t>
            </a:r>
            <a:r>
              <a:rPr lang="hu-HU" sz="2400" dirty="0"/>
              <a:t>gazdasági elemzés főbb </a:t>
            </a:r>
            <a:r>
              <a:rPr lang="hu-HU" sz="2400" dirty="0" smtClean="0"/>
              <a:t>eredményei</a:t>
            </a:r>
            <a:r>
              <a:rPr lang="hu-HU" sz="2400" dirty="0"/>
              <a:t>, </a:t>
            </a:r>
            <a:r>
              <a:rPr lang="hu-HU" sz="2400" dirty="0" err="1" smtClean="0"/>
              <a:t>tanulságaI</a:t>
            </a:r>
            <a:r>
              <a:rPr lang="hu-HU" sz="2400" dirty="0" smtClean="0"/>
              <a:t/>
            </a:r>
            <a:br>
              <a:rPr lang="hu-HU" sz="2400" dirty="0" smtClean="0"/>
            </a:br>
            <a:r>
              <a:rPr lang="hu-HU" sz="2400" cap="none" dirty="0" smtClean="0"/>
              <a:t>UNGVÁRI GÁBOR – REKK</a:t>
            </a:r>
            <a:br>
              <a:rPr lang="hu-HU" sz="2400" cap="none" dirty="0" smtClean="0"/>
            </a:br>
            <a:r>
              <a:rPr lang="hu-HU" sz="2400" cap="none" dirty="0"/>
              <a:t/>
            </a:r>
            <a:br>
              <a:rPr lang="hu-HU" sz="2400" cap="none" dirty="0"/>
            </a:br>
            <a:r>
              <a:rPr lang="hu-HU" sz="2400" cap="none" dirty="0"/>
              <a:t/>
            </a:r>
            <a:br>
              <a:rPr lang="hu-HU" sz="2400" cap="none" dirty="0"/>
            </a:br>
            <a:endParaRPr lang="hu-HU" sz="2400" cap="none" dirty="0"/>
          </a:p>
        </p:txBody>
      </p:sp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16013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5270361"/>
            <a:ext cx="648072" cy="6087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10" descr="ovfLogo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5229200"/>
            <a:ext cx="652463" cy="652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Kép 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619673" y="6093297"/>
            <a:ext cx="792088" cy="504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9770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85180"/>
            <a:ext cx="5492163" cy="936104"/>
          </a:xfrm>
        </p:spPr>
        <p:txBody>
          <a:bodyPr>
            <a:normAutofit fontScale="90000"/>
          </a:bodyPr>
          <a:lstStyle/>
          <a:p>
            <a:r>
              <a:rPr lang="hu-HU" dirty="0" smtClean="0"/>
              <a:t>A települési vízgazdálkodás szempontjából releváns VKI elemek 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dirty="0" smtClean="0"/>
              <a:t>Pontszerű szennyezés, települési szennyvízkibocsátás</a:t>
            </a:r>
          </a:p>
          <a:p>
            <a:r>
              <a:rPr lang="hu-HU" dirty="0" smtClean="0"/>
              <a:t>Diffúz szennyezés</a:t>
            </a:r>
          </a:p>
          <a:p>
            <a:pPr lvl="1"/>
            <a:r>
              <a:rPr lang="hu-HU" dirty="0"/>
              <a:t>Települési csapadékvíz-elvezetés</a:t>
            </a:r>
          </a:p>
          <a:p>
            <a:pPr lvl="1"/>
            <a:r>
              <a:rPr lang="hu-HU" dirty="0"/>
              <a:t>Egyedi szennyvíztisztítás, szikkasztás</a:t>
            </a:r>
          </a:p>
          <a:p>
            <a:pPr lvl="1"/>
            <a:endParaRPr lang="hu-HU" dirty="0" smtClean="0"/>
          </a:p>
          <a:p>
            <a:r>
              <a:rPr lang="hu-HU" dirty="0" smtClean="0"/>
              <a:t>A vízfolyás arculata – </a:t>
            </a:r>
            <a:r>
              <a:rPr lang="hu-HU" dirty="0" err="1" smtClean="0"/>
              <a:t>hidromorfológiai</a:t>
            </a:r>
            <a:r>
              <a:rPr lang="hu-HU" dirty="0" smtClean="0"/>
              <a:t> problémák – belterületi szakaszokon, természetes víztestek esetén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t>10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6257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Cím 1"/>
          <p:cNvSpPr>
            <a:spLocks noGrp="1"/>
          </p:cNvSpPr>
          <p:nvPr>
            <p:ph type="title"/>
          </p:nvPr>
        </p:nvSpPr>
        <p:spPr>
          <a:xfrm>
            <a:off x="457200" y="458899"/>
            <a:ext cx="8229600" cy="49190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hu-HU" altLang="hu-HU" dirty="0" smtClean="0"/>
              <a:t>A Települési vízgazdálkodás (</a:t>
            </a:r>
            <a:r>
              <a:rPr lang="hu-HU" altLang="hu-HU" dirty="0" err="1" smtClean="0"/>
              <a:t>víziközmű</a:t>
            </a:r>
            <a:r>
              <a:rPr lang="hu-HU" altLang="hu-HU" dirty="0" smtClean="0"/>
              <a:t> </a:t>
            </a:r>
            <a:r>
              <a:rPr lang="hu-HU" altLang="hu-HU" dirty="0" smtClean="0"/>
              <a:t>rendszeren kívüli) kulcskérdései</a:t>
            </a:r>
          </a:p>
        </p:txBody>
      </p:sp>
      <p:sp>
        <p:nvSpPr>
          <p:cNvPr id="25603" name="Tartalom helye 2"/>
          <p:cNvSpPr>
            <a:spLocks noGrp="1"/>
          </p:cNvSpPr>
          <p:nvPr>
            <p:ph idx="1"/>
          </p:nvPr>
        </p:nvSpPr>
        <p:spPr>
          <a:xfrm>
            <a:off x="684213" y="1268413"/>
            <a:ext cx="8229600" cy="5572125"/>
          </a:xfrm>
        </p:spPr>
        <p:txBody>
          <a:bodyPr>
            <a:normAutofit/>
          </a:bodyPr>
          <a:lstStyle/>
          <a:p>
            <a:pPr eaLnBrk="1" hangingPunct="1"/>
            <a:r>
              <a:rPr lang="hu-HU" altLang="hu-HU" sz="2000" dirty="0" smtClean="0"/>
              <a:t>A csapadékvíz-elvezetés, egyedi szennyvíz, egyedi vízellátás gazdátlan, finanszírozhatatlan, pénzügyileg értékelhetetlen, szervezetileg és jogilag is rendezetlen </a:t>
            </a:r>
          </a:p>
          <a:p>
            <a:r>
              <a:rPr lang="hu-HU" altLang="hu-HU" sz="2000" dirty="0"/>
              <a:t>A helyi vízrendezés, belvízelvezetés a települési önkormányzatok feladata, de nem kötelező feladata. </a:t>
            </a:r>
            <a:r>
              <a:rPr lang="hu-HU" altLang="hu-HU" sz="2000" dirty="0" smtClean="0"/>
              <a:t>Ez a </a:t>
            </a:r>
            <a:r>
              <a:rPr lang="hu-HU" altLang="hu-HU" sz="2000" dirty="0" err="1" smtClean="0"/>
              <a:t>Vgtv</a:t>
            </a:r>
            <a:r>
              <a:rPr lang="hu-HU" altLang="hu-HU" sz="2000" dirty="0" smtClean="0"/>
              <a:t> tervezett módosítása szerint megoldódik</a:t>
            </a:r>
          </a:p>
          <a:p>
            <a:r>
              <a:rPr lang="hu-HU" altLang="hu-HU" sz="2000" dirty="0" smtClean="0"/>
              <a:t>Nincs </a:t>
            </a:r>
            <a:r>
              <a:rPr lang="hu-HU" altLang="hu-HU" sz="2000" dirty="0"/>
              <a:t>elegendő </a:t>
            </a:r>
            <a:r>
              <a:rPr lang="hu-HU" altLang="hu-HU" sz="2000" dirty="0" smtClean="0"/>
              <a:t>ösztönzés </a:t>
            </a:r>
            <a:r>
              <a:rPr lang="hu-HU" altLang="hu-HU" sz="2000" dirty="0"/>
              <a:t>arra, hogy </a:t>
            </a:r>
            <a:r>
              <a:rPr lang="hu-HU" altLang="hu-HU" sz="2000" dirty="0" smtClean="0"/>
              <a:t>az önkormányzatok a vízrendezési </a:t>
            </a:r>
            <a:r>
              <a:rPr lang="hu-HU" altLang="hu-HU" sz="2000" dirty="0"/>
              <a:t>feladataikat a kellő súllyal </a:t>
            </a:r>
            <a:r>
              <a:rPr lang="hu-HU" altLang="hu-HU" sz="2000" dirty="0" smtClean="0"/>
              <a:t>végezzék.</a:t>
            </a:r>
          </a:p>
          <a:p>
            <a:r>
              <a:rPr lang="hu-HU" altLang="hu-HU" sz="2000" dirty="0"/>
              <a:t>Az önkormányzati költségvetési beszámolási rendszerből nem lehet megállapítani, hogy az önkormányzati felhalmozási és működési kiadásokból mennyit költöttek csapadék-vízelvezetési  feladatok finanszírozására.</a:t>
            </a:r>
            <a:endParaRPr lang="hu-HU" altLang="hu-HU" sz="2000" dirty="0" smtClean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673F50-446C-4039-923B-05D6BA0A804E}" type="slidenum">
              <a:rPr lang="hu-HU" smtClean="0"/>
              <a:pPr>
                <a:defRPr/>
              </a:pPr>
              <a:t>11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01567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Szikkasztás egyedi szennyvíz kezelés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764904"/>
          </a:xfrm>
        </p:spPr>
        <p:txBody>
          <a:bodyPr>
            <a:normAutofit fontScale="70000" lnSpcReduction="20000"/>
          </a:bodyPr>
          <a:lstStyle/>
          <a:p>
            <a:r>
              <a:rPr lang="hu-HU" dirty="0"/>
              <a:t>Valószínűsíthető, hogy a csatornahálózattal való ellátottsági szint távlatban sem fogja országosan meghaladni a lakosságra vetített 80%-ot. </a:t>
            </a:r>
            <a:r>
              <a:rPr lang="hu-HU" dirty="0" smtClean="0"/>
              <a:t>Várhatóan </a:t>
            </a:r>
            <a:r>
              <a:rPr lang="hu-HU" dirty="0"/>
              <a:t>mintegy 2 millió fő lesz érintett a kistelepülési szennyvízkezeléshez hasonló vagy azokkal megegyező megoldásokban. </a:t>
            </a:r>
            <a:endParaRPr lang="hu-HU" dirty="0" smtClean="0"/>
          </a:p>
          <a:p>
            <a:pPr lvl="1"/>
            <a:r>
              <a:rPr lang="hu-HU" dirty="0" smtClean="0"/>
              <a:t>Nem csak a 2000 LE alatti nem érzékeny területek lakosai, hanem</a:t>
            </a:r>
          </a:p>
          <a:p>
            <a:pPr lvl="1"/>
            <a:r>
              <a:rPr lang="hu-HU" dirty="0" smtClean="0"/>
              <a:t>Nagyobb települések alacsony népsűrűségű ezért magas fajlagos költségű területei</a:t>
            </a:r>
          </a:p>
          <a:p>
            <a:endParaRPr lang="hu-HU" dirty="0" smtClean="0"/>
          </a:p>
          <a:p>
            <a:endParaRPr lang="hu-HU" dirty="0" smtClean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t>12</a:t>
            </a:fld>
            <a:endParaRPr lang="hu-HU"/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98026" y="4289301"/>
            <a:ext cx="5762625" cy="2419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5018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Alacsony érdekeltség a technológiai váltásra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2000" dirty="0"/>
              <a:t>Az egyedi, nem közműves megoldások alkalmazását elvileg már nagyon régen tervezik, a lehetősége mind a </a:t>
            </a:r>
            <a:r>
              <a:rPr lang="hu-HU" sz="2000" dirty="0" err="1"/>
              <a:t>KEOP-ban</a:t>
            </a:r>
            <a:r>
              <a:rPr lang="hu-HU" sz="2000" dirty="0"/>
              <a:t>, mind a </a:t>
            </a:r>
            <a:r>
              <a:rPr lang="hu-HU" sz="2000" dirty="0" err="1"/>
              <a:t>ROP-okban</a:t>
            </a:r>
            <a:r>
              <a:rPr lang="hu-HU" sz="2000" dirty="0"/>
              <a:t> adott volt. </a:t>
            </a:r>
            <a:endParaRPr lang="hu-HU" sz="2000" dirty="0" smtClean="0"/>
          </a:p>
          <a:p>
            <a:r>
              <a:rPr lang="hu-HU" sz="2000" dirty="0" smtClean="0"/>
              <a:t>A </a:t>
            </a:r>
            <a:r>
              <a:rPr lang="hu-HU" sz="2000" dirty="0"/>
              <a:t>gyakorlatban a KEOP és a ROP projektjeinél az intézményi, tulajdoni, érdekeltségi, szervizelési, garanciális kérdések tisztázatlansága miatt mégis szinte kivétel nélkül csatornázási beruházások valósultak meg a kistelepüléseknél is</a:t>
            </a:r>
            <a:r>
              <a:rPr lang="hu-HU" sz="2000" dirty="0" smtClean="0"/>
              <a:t>.</a:t>
            </a:r>
            <a:endParaRPr lang="hu-HU" sz="2000" dirty="0"/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t>13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72410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771800" y="1412776"/>
            <a:ext cx="4419600" cy="1440160"/>
          </a:xfrm>
        </p:spPr>
        <p:txBody>
          <a:bodyPr/>
          <a:lstStyle/>
          <a:p>
            <a:r>
              <a:rPr lang="hu-HU" dirty="0" smtClean="0"/>
              <a:t>KÖSZÖNÖM </a:t>
            </a:r>
            <a:br>
              <a:rPr lang="hu-HU" dirty="0" smtClean="0"/>
            </a:br>
            <a:r>
              <a:rPr lang="hu-HU" dirty="0" smtClean="0"/>
              <a:t>A FIGYELMET!</a:t>
            </a:r>
            <a:endParaRPr lang="hu-HU" dirty="0"/>
          </a:p>
        </p:txBody>
      </p:sp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16013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5270361"/>
            <a:ext cx="648072" cy="6087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10" descr="ovfLogo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5229200"/>
            <a:ext cx="652463" cy="652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65528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Az előadás témái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A VGT kötelezettségei</a:t>
            </a:r>
          </a:p>
          <a:p>
            <a:r>
              <a:rPr lang="hu-HU" dirty="0" smtClean="0"/>
              <a:t>A települési vízgazdálkodás megjelenése a VKI rendszerében</a:t>
            </a:r>
          </a:p>
          <a:p>
            <a:r>
              <a:rPr lang="hu-HU" dirty="0" smtClean="0"/>
              <a:t>A gazdasági elemzés eredményei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t>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36495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5"/>
          <p:cNvSpPr>
            <a:spLocks noGrp="1" noChangeArrowheads="1"/>
          </p:cNvSpPr>
          <p:nvPr>
            <p:ph type="title"/>
          </p:nvPr>
        </p:nvSpPr>
        <p:spPr>
          <a:xfrm>
            <a:off x="467544" y="332656"/>
            <a:ext cx="8229600" cy="720725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hu-HU" altLang="hu-HU" dirty="0" smtClean="0"/>
              <a:t>EU Ex ante feltétel  A VP és a KEHOP források felhasználására</a:t>
            </a:r>
          </a:p>
        </p:txBody>
      </p:sp>
      <p:sp>
        <p:nvSpPr>
          <p:cNvPr id="6147" name="Rectangle 6"/>
          <p:cNvSpPr>
            <a:spLocks noGrp="1" noChangeArrowheads="1"/>
          </p:cNvSpPr>
          <p:nvPr>
            <p:ph idx="1"/>
          </p:nvPr>
        </p:nvSpPr>
        <p:spPr>
          <a:xfrm>
            <a:off x="457200" y="1412875"/>
            <a:ext cx="8229600" cy="4911725"/>
          </a:xfrm>
        </p:spPr>
        <p:txBody>
          <a:bodyPr>
            <a:normAutofit fontScale="77500" lnSpcReduction="20000"/>
          </a:bodyPr>
          <a:lstStyle/>
          <a:p>
            <a:pPr eaLnBrk="1" hangingPunct="1"/>
            <a:r>
              <a:rPr lang="hu-HU" altLang="hu-HU" sz="3100" dirty="0" smtClean="0"/>
              <a:t>A VKI alapján a vízdíjpolitikának ösztönöznie kell</a:t>
            </a:r>
          </a:p>
          <a:p>
            <a:pPr lvl="1"/>
            <a:r>
              <a:rPr lang="hu-HU" altLang="hu-HU" sz="2500" dirty="0" smtClean="0"/>
              <a:t>a vizek hatékony használatára</a:t>
            </a:r>
          </a:p>
          <a:p>
            <a:pPr lvl="1"/>
            <a:r>
              <a:rPr lang="hu-HU" altLang="hu-HU" sz="2500" dirty="0" smtClean="0"/>
              <a:t>a vízhasználatok megfelelő hozzájárulására a költségekhez, a költségmegtérülés biztosítására</a:t>
            </a:r>
          </a:p>
          <a:p>
            <a:pPr lvl="1"/>
            <a:r>
              <a:rPr lang="hu-HU" altLang="hu-HU" sz="2500" dirty="0" smtClean="0"/>
              <a:t>A „szennyező fizet” elv alkalmazására</a:t>
            </a:r>
            <a:endParaRPr lang="hu-HU" altLang="hu-HU" sz="2500" dirty="0"/>
          </a:p>
          <a:p>
            <a:pPr eaLnBrk="1" hangingPunct="1"/>
            <a:r>
              <a:rPr lang="hu-HU" altLang="hu-HU" sz="3100" dirty="0" smtClean="0"/>
              <a:t>Legalább az ERFA és KA által támogatott ágazatokra érvényes, kiemelt szerepe van a mezőgazdaságnak. </a:t>
            </a:r>
          </a:p>
          <a:p>
            <a:pPr lvl="1"/>
            <a:r>
              <a:rPr lang="hu-HU" sz="2500" dirty="0"/>
              <a:t>EMVA prioritási tengelyek: (2.) Versenyképesség fokozása…., (4) A mezőgazdaságtól és az erdészettől függő ökoszisztémák állapotának helyreállítása, megőrzése és javítása. </a:t>
            </a:r>
            <a:r>
              <a:rPr lang="hu-HU" sz="2500" dirty="0" smtClean="0"/>
              <a:t>(EMVA 60%-a)</a:t>
            </a:r>
            <a:endParaRPr lang="hu-HU" sz="2500" dirty="0"/>
          </a:p>
          <a:p>
            <a:pPr lvl="1"/>
            <a:r>
              <a:rPr lang="hu-HU" sz="2500" dirty="0"/>
              <a:t>KEHOP prioritási tengelyek: (1.) A Klímaváltozás hatásaihoz való alkalmazkodás, (2) A települési </a:t>
            </a:r>
            <a:r>
              <a:rPr lang="hu-HU" sz="2500" dirty="0" smtClean="0"/>
              <a:t>vízellátás</a:t>
            </a:r>
            <a:r>
              <a:rPr lang="hu-HU" sz="2500" dirty="0"/>
              <a:t>, szennyvízelvezetés- és tisztítás, szennyvízkezelés fejlesztése  </a:t>
            </a:r>
          </a:p>
          <a:p>
            <a:pPr marL="0" indent="0" eaLnBrk="1" hangingPunct="1">
              <a:buNone/>
            </a:pPr>
            <a:r>
              <a:rPr lang="hu-HU" altLang="hu-HU" sz="1900" dirty="0" smtClean="0"/>
              <a:t> </a:t>
            </a:r>
            <a:endParaRPr lang="hu-HU" altLang="hu-HU" sz="2500" dirty="0"/>
          </a:p>
          <a:p>
            <a:pPr eaLnBrk="1" hangingPunct="1"/>
            <a:r>
              <a:rPr lang="hu-HU" altLang="hu-HU" sz="2400" dirty="0" smtClean="0"/>
              <a:t>Kivételek, megfelelő indokoltság: társadalmi, környezeti és gazdasági hatások, valamint az érintett régió vagy régiók földrajzi és éghajlati körülményei.</a:t>
            </a:r>
          </a:p>
          <a:p>
            <a:pPr eaLnBrk="1" hangingPunct="1"/>
            <a:endParaRPr lang="hu-HU" altLang="hu-HU" sz="2400" dirty="0" smtClean="0"/>
          </a:p>
        </p:txBody>
      </p:sp>
      <p:sp>
        <p:nvSpPr>
          <p:cNvPr id="4100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FB8455-B6F8-4B05-A5C6-255131207B1F}" type="slidenum">
              <a:rPr lang="hu-HU"/>
              <a:pPr>
                <a:defRPr/>
              </a:pPr>
              <a:t>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34027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41438"/>
            <a:ext cx="8229600" cy="4983162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hu-HU" altLang="hu-HU" sz="2400" dirty="0" smtClean="0"/>
              <a:t>1121/2014. (III. 6.) Korm. határozat </a:t>
            </a:r>
          </a:p>
          <a:p>
            <a:pPr>
              <a:lnSpc>
                <a:spcPct val="90000"/>
              </a:lnSpc>
            </a:pPr>
            <a:r>
              <a:rPr lang="hu-HU" altLang="hu-HU" sz="2400" dirty="0" smtClean="0"/>
              <a:t>1. lépés. </a:t>
            </a:r>
            <a:r>
              <a:rPr lang="hu-HU" altLang="hu-HU" sz="2400" dirty="0" smtClean="0">
                <a:solidFill>
                  <a:srgbClr val="FFC000"/>
                </a:solidFill>
              </a:rPr>
              <a:t>Gazdasági elemzés. </a:t>
            </a:r>
            <a:r>
              <a:rPr lang="hu-HU" altLang="hu-HU" sz="2200" dirty="0" smtClean="0"/>
              <a:t>A vízhasználatok széles körére történő vizsgálat, a vízszolgáltatások körének felülvizsgálata,  </a:t>
            </a:r>
            <a:r>
              <a:rPr lang="hu-HU" altLang="hu-HU" sz="2200" dirty="0"/>
              <a:t>k</a:t>
            </a:r>
            <a:r>
              <a:rPr lang="hu-HU" altLang="hu-HU" sz="2200" dirty="0" smtClean="0"/>
              <a:t>öltségmegtérülés, fizetőképesség vizsgálata.</a:t>
            </a:r>
            <a:r>
              <a:rPr lang="da-DK" altLang="hu-HU" sz="2200" dirty="0"/>
              <a:t> 2014. december 10.-én </a:t>
            </a:r>
            <a:r>
              <a:rPr lang="da-DK" altLang="hu-HU" sz="2200" dirty="0" smtClean="0"/>
              <a:t>elkészült</a:t>
            </a:r>
            <a:r>
              <a:rPr lang="hu-HU" altLang="hu-HU" sz="2200" dirty="0" smtClean="0"/>
              <a:t>, beépült a VGT tervezetbe - 5.2 melléklet</a:t>
            </a:r>
          </a:p>
          <a:p>
            <a:pPr eaLnBrk="1" hangingPunct="1">
              <a:lnSpc>
                <a:spcPct val="90000"/>
              </a:lnSpc>
            </a:pPr>
            <a:r>
              <a:rPr lang="hu-HU" altLang="hu-HU" sz="2200" dirty="0" smtClean="0"/>
              <a:t>2.lépés. </a:t>
            </a:r>
            <a:r>
              <a:rPr lang="en-US" altLang="hu-HU" sz="2400" dirty="0" err="1" smtClean="0"/>
              <a:t>Gazdasági</a:t>
            </a:r>
            <a:r>
              <a:rPr lang="en-US" altLang="hu-HU" sz="2400" dirty="0" smtClean="0"/>
              <a:t> </a:t>
            </a:r>
            <a:r>
              <a:rPr lang="en-US" altLang="hu-HU" sz="2400" dirty="0" err="1" smtClean="0"/>
              <a:t>elemzés</a:t>
            </a:r>
            <a:r>
              <a:rPr lang="en-US" altLang="hu-HU" sz="2400" dirty="0" smtClean="0"/>
              <a:t> </a:t>
            </a:r>
            <a:r>
              <a:rPr lang="en-US" altLang="hu-HU" sz="2400" dirty="0" err="1" smtClean="0"/>
              <a:t>eredménye</a:t>
            </a:r>
            <a:r>
              <a:rPr lang="en-US" altLang="hu-HU" sz="2400" dirty="0" smtClean="0"/>
              <a:t> </a:t>
            </a:r>
            <a:r>
              <a:rPr lang="en-US" altLang="hu-HU" sz="2400" dirty="0" err="1" smtClean="0"/>
              <a:t>alapján</a:t>
            </a:r>
            <a:r>
              <a:rPr lang="en-US" altLang="hu-HU" sz="2400" dirty="0" smtClean="0"/>
              <a:t> a </a:t>
            </a:r>
            <a:r>
              <a:rPr lang="en-US" altLang="hu-HU" sz="2400" dirty="0" err="1" smtClean="0"/>
              <a:t>vonatkozó</a:t>
            </a:r>
            <a:r>
              <a:rPr lang="en-US" altLang="hu-HU" sz="2400" dirty="0" smtClean="0"/>
              <a:t> </a:t>
            </a:r>
            <a:r>
              <a:rPr lang="en-US" altLang="hu-HU" sz="2400" dirty="0" err="1" smtClean="0"/>
              <a:t>szabályozás</a:t>
            </a:r>
            <a:r>
              <a:rPr lang="en-US" altLang="hu-HU" sz="2400" dirty="0" smtClean="0"/>
              <a:t> </a:t>
            </a:r>
            <a:r>
              <a:rPr lang="en-US" altLang="hu-HU" sz="2400" dirty="0" err="1" smtClean="0"/>
              <a:t>felülvizsgálata</a:t>
            </a:r>
            <a:r>
              <a:rPr lang="en-US" altLang="hu-HU" sz="2400" dirty="0" smtClean="0"/>
              <a:t>, </a:t>
            </a:r>
            <a:r>
              <a:rPr lang="en-US" altLang="hu-HU" sz="2400" dirty="0" err="1" smtClean="0"/>
              <a:t>szakmai</a:t>
            </a:r>
            <a:r>
              <a:rPr lang="en-US" altLang="hu-HU" sz="2400" dirty="0" smtClean="0"/>
              <a:t> </a:t>
            </a:r>
            <a:r>
              <a:rPr lang="en-US" altLang="hu-HU" sz="2400" dirty="0" err="1" smtClean="0">
                <a:solidFill>
                  <a:srgbClr val="FFC000"/>
                </a:solidFill>
              </a:rPr>
              <a:t>koncepció</a:t>
            </a:r>
            <a:r>
              <a:rPr lang="en-US" altLang="hu-HU" sz="2400" dirty="0" smtClean="0">
                <a:solidFill>
                  <a:srgbClr val="FFC000"/>
                </a:solidFill>
              </a:rPr>
              <a:t> </a:t>
            </a:r>
            <a:r>
              <a:rPr lang="en-US" altLang="hu-HU" sz="2400" dirty="0" err="1" smtClean="0">
                <a:solidFill>
                  <a:srgbClr val="FFC000"/>
                </a:solidFill>
              </a:rPr>
              <a:t>készítése</a:t>
            </a:r>
            <a:r>
              <a:rPr lang="en-US" altLang="hu-HU" sz="2400" dirty="0" smtClean="0">
                <a:solidFill>
                  <a:srgbClr val="FF0000"/>
                </a:solidFill>
              </a:rPr>
              <a:t> </a:t>
            </a:r>
            <a:r>
              <a:rPr lang="en-US" altLang="hu-HU" sz="2400" dirty="0" smtClean="0"/>
              <a:t>a </a:t>
            </a:r>
            <a:r>
              <a:rPr lang="en-US" altLang="hu-HU" sz="2400" dirty="0" err="1" smtClean="0"/>
              <a:t>szükséges</a:t>
            </a:r>
            <a:r>
              <a:rPr lang="en-US" altLang="hu-HU" sz="2400" dirty="0" smtClean="0"/>
              <a:t> </a:t>
            </a:r>
            <a:r>
              <a:rPr lang="en-US" altLang="hu-HU" sz="2400" dirty="0" err="1" smtClean="0"/>
              <a:t>jogszabály-módosításokról</a:t>
            </a:r>
            <a:r>
              <a:rPr lang="en-US" altLang="hu-HU" sz="2400" dirty="0" smtClean="0"/>
              <a:t> a </a:t>
            </a:r>
            <a:r>
              <a:rPr lang="en-US" altLang="hu-HU" sz="2400" dirty="0" err="1" smtClean="0"/>
              <a:t>Kormánynak</a:t>
            </a:r>
            <a:r>
              <a:rPr lang="hu-HU" altLang="hu-HU" sz="2400" dirty="0" smtClean="0"/>
              <a:t>. Határidő: 2015. december 22.  A munka a VGT készítés keretében folyik</a:t>
            </a:r>
          </a:p>
          <a:p>
            <a:pPr eaLnBrk="1" hangingPunct="1">
              <a:lnSpc>
                <a:spcPct val="90000"/>
              </a:lnSpc>
            </a:pPr>
            <a:r>
              <a:rPr lang="hu-HU" altLang="hu-HU" sz="2400" dirty="0" smtClean="0"/>
              <a:t>3. lépés </a:t>
            </a:r>
            <a:r>
              <a:rPr lang="en-US" altLang="hu-HU" sz="2400" dirty="0" err="1" smtClean="0"/>
              <a:t>Előterjesztés</a:t>
            </a:r>
            <a:r>
              <a:rPr lang="en-US" altLang="hu-HU" sz="2400" dirty="0" smtClean="0"/>
              <a:t> </a:t>
            </a:r>
            <a:r>
              <a:rPr lang="en-US" altLang="hu-HU" sz="2400" dirty="0" err="1" smtClean="0"/>
              <a:t>készítése</a:t>
            </a:r>
            <a:r>
              <a:rPr lang="en-US" altLang="hu-HU" sz="2400" dirty="0" smtClean="0"/>
              <a:t> a </a:t>
            </a:r>
            <a:r>
              <a:rPr lang="en-US" altLang="hu-HU" sz="2400" dirty="0" err="1" smtClean="0"/>
              <a:t>jogszabályok</a:t>
            </a:r>
            <a:r>
              <a:rPr lang="en-US" altLang="hu-HU" sz="2400" dirty="0" smtClean="0"/>
              <a:t> </a:t>
            </a:r>
            <a:r>
              <a:rPr lang="en-US" altLang="hu-HU" sz="2400" dirty="0" err="1" smtClean="0"/>
              <a:t>módosítására</a:t>
            </a:r>
            <a:r>
              <a:rPr lang="en-US" altLang="hu-HU" sz="2400" dirty="0" smtClean="0"/>
              <a:t> a </a:t>
            </a:r>
            <a:r>
              <a:rPr lang="en-US" altLang="hu-HU" sz="2400" dirty="0" err="1" smtClean="0"/>
              <a:t>Kormánynak</a:t>
            </a:r>
            <a:r>
              <a:rPr lang="en-US" altLang="hu-HU" sz="2400" dirty="0" smtClean="0"/>
              <a:t>.</a:t>
            </a:r>
            <a:r>
              <a:rPr lang="hu-HU" altLang="hu-HU" sz="2400" dirty="0" smtClean="0"/>
              <a:t> </a:t>
            </a:r>
            <a:r>
              <a:rPr lang="hu-HU" altLang="hu-HU" sz="2400" dirty="0" smtClean="0">
                <a:solidFill>
                  <a:srgbClr val="FFC000"/>
                </a:solidFill>
              </a:rPr>
              <a:t>A </a:t>
            </a:r>
            <a:r>
              <a:rPr lang="en-US" altLang="hu-HU" sz="2400" dirty="0" err="1" smtClean="0">
                <a:solidFill>
                  <a:srgbClr val="FFC000"/>
                </a:solidFill>
              </a:rPr>
              <a:t>jogszabály-módosítás</a:t>
            </a:r>
            <a:r>
              <a:rPr lang="en-US" altLang="hu-HU" sz="2400" dirty="0" smtClean="0">
                <a:solidFill>
                  <a:srgbClr val="FFC000"/>
                </a:solidFill>
              </a:rPr>
              <a:t> </a:t>
            </a:r>
            <a:r>
              <a:rPr lang="en-US" altLang="hu-HU" sz="2400" dirty="0" err="1" smtClean="0">
                <a:solidFill>
                  <a:srgbClr val="FFC000"/>
                </a:solidFill>
              </a:rPr>
              <a:t>hatálybaléptetés</a:t>
            </a:r>
            <a:r>
              <a:rPr lang="hu-HU" altLang="hu-HU" sz="2400" dirty="0" smtClean="0">
                <a:solidFill>
                  <a:srgbClr val="FFC000"/>
                </a:solidFill>
              </a:rPr>
              <a:t>e</a:t>
            </a:r>
            <a:r>
              <a:rPr lang="en-US" altLang="hu-HU" sz="2400" dirty="0" smtClean="0"/>
              <a:t> </a:t>
            </a:r>
            <a:r>
              <a:rPr lang="hu-HU" altLang="hu-HU" sz="2400" dirty="0" smtClean="0"/>
              <a:t>Határidő: </a:t>
            </a:r>
            <a:r>
              <a:rPr lang="en-US" altLang="hu-HU" sz="2400" dirty="0" smtClean="0"/>
              <a:t>2016. </a:t>
            </a:r>
            <a:r>
              <a:rPr lang="en-US" altLang="hu-HU" sz="2400" dirty="0" err="1" smtClean="0"/>
              <a:t>július</a:t>
            </a:r>
            <a:r>
              <a:rPr lang="en-US" altLang="hu-HU" sz="2400" dirty="0" smtClean="0"/>
              <a:t> 1.</a:t>
            </a:r>
            <a:endParaRPr lang="hu-HU" altLang="hu-HU" sz="2400" dirty="0" smtClean="0"/>
          </a:p>
          <a:p>
            <a:pPr eaLnBrk="1" hangingPunct="1">
              <a:lnSpc>
                <a:spcPct val="90000"/>
              </a:lnSpc>
            </a:pPr>
            <a:endParaRPr lang="hu-HU" altLang="hu-HU" sz="2400" dirty="0" smtClean="0"/>
          </a:p>
          <a:p>
            <a:pPr eaLnBrk="1" hangingPunct="1">
              <a:lnSpc>
                <a:spcPct val="90000"/>
              </a:lnSpc>
            </a:pPr>
            <a:endParaRPr lang="hu-HU" altLang="hu-HU" sz="2200" dirty="0" smtClean="0"/>
          </a:p>
          <a:p>
            <a:pPr eaLnBrk="1" hangingPunct="1">
              <a:lnSpc>
                <a:spcPct val="90000"/>
              </a:lnSpc>
            </a:pPr>
            <a:endParaRPr lang="hu-HU" altLang="hu-HU" sz="2200" dirty="0" smtClean="0"/>
          </a:p>
          <a:p>
            <a:pPr lvl="1" eaLnBrk="1" hangingPunct="1">
              <a:lnSpc>
                <a:spcPct val="90000"/>
              </a:lnSpc>
            </a:pPr>
            <a:endParaRPr lang="hu-HU" altLang="hu-HU" sz="2200" dirty="0" smtClean="0"/>
          </a:p>
          <a:p>
            <a:pPr eaLnBrk="1" hangingPunct="1">
              <a:lnSpc>
                <a:spcPct val="90000"/>
              </a:lnSpc>
            </a:pPr>
            <a:endParaRPr lang="hu-HU" altLang="hu-HU" sz="2400" dirty="0" smtClean="0"/>
          </a:p>
        </p:txBody>
      </p:sp>
      <p:sp>
        <p:nvSpPr>
          <p:cNvPr id="7172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09EF86-5170-4911-A1BB-72BC55CE078F}" type="slidenum">
              <a:rPr lang="hu-HU"/>
              <a:pPr>
                <a:defRPr/>
              </a:pPr>
              <a:t>4</a:t>
            </a:fld>
            <a:endParaRPr lang="hu-HU"/>
          </a:p>
        </p:txBody>
      </p:sp>
      <p:sp>
        <p:nvSpPr>
          <p:cNvPr id="9220" name="Cím 1"/>
          <p:cNvSpPr>
            <a:spLocks noGrp="1"/>
          </p:cNvSpPr>
          <p:nvPr>
            <p:ph type="title"/>
          </p:nvPr>
        </p:nvSpPr>
        <p:spPr>
          <a:xfrm>
            <a:off x="323850" y="549275"/>
            <a:ext cx="8229600" cy="792163"/>
          </a:xfrm>
        </p:spPr>
        <p:txBody>
          <a:bodyPr/>
          <a:lstStyle/>
          <a:p>
            <a:pPr eaLnBrk="1" hangingPunct="1"/>
            <a:r>
              <a:rPr lang="hu-HU" altLang="hu-HU" dirty="0" smtClean="0"/>
              <a:t>  Ex ante feltételek ütemterv</a:t>
            </a:r>
          </a:p>
        </p:txBody>
      </p:sp>
    </p:spTree>
    <p:extLst>
      <p:ext uri="{BB962C8B-B14F-4D97-AF65-F5344CB8AC3E}">
        <p14:creationId xmlns:p14="http://schemas.microsoft.com/office/powerpoint/2010/main" val="746299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artalom helye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eaLnBrk="1" hangingPunct="1"/>
            <a:r>
              <a:rPr lang="hu-HU" altLang="hu-HU" sz="2400" dirty="0" smtClean="0"/>
              <a:t>Elkészült 2014.decemner 10.-én. A 2. változat az észrevételek és a frissebb adatok alapján a VGT2 vitaanyag 5.2. melléklete lett.</a:t>
            </a:r>
          </a:p>
          <a:p>
            <a:pPr eaLnBrk="1" hangingPunct="1"/>
            <a:r>
              <a:rPr lang="hu-HU" altLang="hu-HU" sz="2400" dirty="0" smtClean="0"/>
              <a:t> A víz-szektorra vonatkozó ex-ante feltételek teljesítéséhez szükséges vizsgálat elvégzése.  Ex ante Kr. hat1. lépés</a:t>
            </a:r>
          </a:p>
          <a:p>
            <a:pPr eaLnBrk="1" hangingPunct="1"/>
            <a:r>
              <a:rPr lang="hu-HU" altLang="hu-HU" sz="2400" dirty="0" smtClean="0"/>
              <a:t>Megalapozza a gazdaság-szabályozási koncepciót. Ex ante Kr. Határozat 2. lépéshez</a:t>
            </a:r>
          </a:p>
          <a:p>
            <a:r>
              <a:rPr lang="hu-HU" altLang="hu-HU" sz="2400" dirty="0" smtClean="0"/>
              <a:t>VGT intézkedési program előkészítése, </a:t>
            </a:r>
            <a:r>
              <a:rPr lang="hu-HU" altLang="hu-HU" sz="2400" dirty="0"/>
              <a:t>A VGT részeként </a:t>
            </a:r>
            <a:r>
              <a:rPr lang="hu-HU" altLang="hu-HU" sz="2400" dirty="0" smtClean="0"/>
              <a:t>elkészülő </a:t>
            </a:r>
            <a:r>
              <a:rPr lang="hu-HU" altLang="hu-HU" sz="2400" dirty="0"/>
              <a:t>a vízárképzésre és a közgazdasági  szabályozási eszközökre vonatkozó </a:t>
            </a:r>
            <a:r>
              <a:rPr lang="hu-HU" altLang="hu-HU" sz="2400" dirty="0" smtClean="0"/>
              <a:t>javaslatainak megalapozása. 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C97077-224A-43AB-9332-8EF7B4FBF4B9}" type="slidenum">
              <a:rPr lang="hu-HU" smtClean="0"/>
              <a:pPr>
                <a:defRPr/>
              </a:pPr>
              <a:t>5</a:t>
            </a:fld>
            <a:endParaRPr lang="hu-HU"/>
          </a:p>
        </p:txBody>
      </p:sp>
      <p:sp>
        <p:nvSpPr>
          <p:cNvPr id="10244" name="Cím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altLang="hu-HU" dirty="0" smtClean="0"/>
              <a:t>Gazdasági elemzés célja</a:t>
            </a:r>
          </a:p>
        </p:txBody>
      </p:sp>
    </p:spTree>
    <p:extLst>
      <p:ext uri="{BB962C8B-B14F-4D97-AF65-F5344CB8AC3E}">
        <p14:creationId xmlns:p14="http://schemas.microsoft.com/office/powerpoint/2010/main" val="1740684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zöveg helye 2"/>
          <p:cNvSpPr>
            <a:spLocks noGrp="1"/>
          </p:cNvSpPr>
          <p:nvPr>
            <p:ph type="body" sz="half" idx="2"/>
          </p:nvPr>
        </p:nvSpPr>
        <p:spPr>
          <a:xfrm>
            <a:off x="251520" y="1465263"/>
            <a:ext cx="8229600" cy="4691063"/>
          </a:xfrm>
        </p:spPr>
        <p:txBody>
          <a:bodyPr>
            <a:noAutofit/>
          </a:bodyPr>
          <a:lstStyle/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hu-HU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Biztosítani </a:t>
            </a:r>
            <a:r>
              <a:rPr lang="hu-HU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kell, hogy a vízkivétel hatásos engedélyezés, mérés és ellenőrzés mellett </a:t>
            </a:r>
            <a:r>
              <a:rPr lang="hu-HU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történjen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hu-HU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 </a:t>
            </a:r>
            <a:r>
              <a:rPr lang="hu-HU" sz="1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vízhasználatok gazdasági elemzését végig kell vinni, beleértve a pontszerű és diffúz szennyezések környezeti és erőforrás költségeinek számítását is, hogy biztosítani lehessen a víz szolgáltatások megfelelő szintű költségmegtérülését.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hu-HU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Biztosítani </a:t>
            </a:r>
            <a:r>
              <a:rPr lang="hu-HU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kell, hogy a 2. </a:t>
            </a:r>
            <a:r>
              <a:rPr lang="hu-HU" sz="1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VGT-ben</a:t>
            </a:r>
            <a:r>
              <a:rPr lang="hu-HU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szükség szerint akár az egyes gazdák is kötelezhetőek legyenek a tápanyag terhelés és a </a:t>
            </a:r>
            <a:r>
              <a:rPr lang="hu-HU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növényvédő-szerek </a:t>
            </a:r>
            <a:r>
              <a:rPr lang="hu-HU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diffúz kibocsátásainak csökkentésére a VKI célok elérése érdekében</a:t>
            </a:r>
            <a:endParaRPr lang="hu-HU" sz="18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hu-HU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Átgondolandó</a:t>
            </a:r>
            <a:r>
              <a:rPr lang="hu-HU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hogy a mezőgazdasági vízárak hiánya indokolt-e, ezzel a témával foglalkozni szükséges a 2. </a:t>
            </a:r>
            <a:r>
              <a:rPr lang="hu-HU" sz="1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VGT-ben</a:t>
            </a:r>
            <a:r>
              <a:rPr lang="hu-HU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hu-HU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Meg </a:t>
            </a:r>
            <a:r>
              <a:rPr lang="hu-HU" sz="1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kell vizsgálni és előtérbe kell helyezni a zöld infrastruktúra használatát és/vagy a természetes vízvisszatartási lépéseket, </a:t>
            </a:r>
            <a:endParaRPr lang="hu-HU" sz="18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hu-HU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Megfelelő módszertant kell alkotni az „erősen módosított víztestek” kiválasztási folyamata számára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hu-HU" sz="1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447989" y="44624"/>
            <a:ext cx="8516499" cy="864096"/>
          </a:xfrm>
        </p:spPr>
        <p:txBody>
          <a:bodyPr>
            <a:normAutofit fontScale="90000"/>
          </a:bodyPr>
          <a:lstStyle/>
          <a:p>
            <a:r>
              <a:rPr lang="hu-HU" dirty="0" smtClean="0"/>
              <a:t>VGT1 értékelése a Bizottság szerint,- </a:t>
            </a:r>
            <a:br>
              <a:rPr lang="hu-HU" dirty="0" smtClean="0"/>
            </a:br>
            <a:r>
              <a:rPr lang="hu-HU" dirty="0" smtClean="0"/>
              <a:t>A Gazdasági Elemzéshez is kapcsolódó problémák</a:t>
            </a:r>
          </a:p>
        </p:txBody>
      </p:sp>
      <p:sp>
        <p:nvSpPr>
          <p:cNvPr id="2" name="Dia számának hely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t>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74518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zöveg helye 2"/>
          <p:cNvSpPr>
            <a:spLocks noGrp="1"/>
          </p:cNvSpPr>
          <p:nvPr>
            <p:ph type="body" sz="half" idx="2"/>
          </p:nvPr>
        </p:nvSpPr>
        <p:spPr>
          <a:xfrm>
            <a:off x="107504" y="1435100"/>
            <a:ext cx="8496944" cy="5090244"/>
          </a:xfrm>
        </p:spPr>
        <p:txBody>
          <a:bodyPr>
            <a:normAutofit lnSpcReduction="1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 VGT egy 6 éves szabályozási periódus stratégiai anyaga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Meghatározza a vízvagyon (készlet és infrastruktúra) referencia állapotát – „</a:t>
            </a:r>
            <a:r>
              <a:rPr lang="hu-HU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baseline</a:t>
            </a:r>
            <a:r>
              <a:rPr lang="hu-H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”: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hu-H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Jó ökológiai állapot/potenciál -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hu-H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És az ettől való eltéréseket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Meghatározza a felelősségi jogok kezdeti leosztását: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hu-H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 szennyezők / használók oldalán a következmények felelőssége, ha romlás következik be / ha a jelentős eltérés tapasztalható a viszonyítási alaptól.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Meghatározza a vízvagyon megőrzéséhez szükséges három alapvető feltételt, amelyeknek meg kell jelenniük a vízhasználók gazdasági döntéseiben: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hu-H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Az épített Infrastruktúra megőrzése (VKI kifejezés: pénzügyi költség megtérülése)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hu-H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 készlet ökológiai jellemzőinek megőrzése (VKI kifejezés: környezeti költség megtérülése)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hu-H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 készletek mennyiségi megőrzése és készlet-használat a legnagyobb hozzáadott értéket adó tevékenységek számára (készlet költség megtérülése)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Az árpolitikának e a három feltétel érvényesítését kell tükröznie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hu-H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Ezt jelenti a költség-fedezés elve, amit az irányelv az elsődleges alkalmazkodási mechanizmusnak feltételez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hu-H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 VKI szerinti vízszolgáltatásokra vonatkozik, itt elvileg </a:t>
            </a:r>
            <a:r>
              <a:rPr lang="hu-HU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teljeskörű</a:t>
            </a:r>
            <a:r>
              <a:rPr lang="hu-H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kell, hogy legyen, de mentességek elérhetők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hu-H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 VKI szerinti vízhasználatokra is vonatkozhat a költség-fedezés elve, de gazdasági ösztönzők alkalmazása, mint kiegészítő intézkedés minden vízhasználatnál megjelenhet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hu-H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 szabályozás elsődleges célja a magatartás megfelelő irányba mozdításának képessége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 célok megvalósításának terhe és az ország gazdasági lehetőségei közötti különbség feloldásának protokolljai (ún. mentességek, aránytalan költségek)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hu-H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Halasztási lehetőségek (időbeni mentességek), alacsonyabb szintű célok, erősen módosított lehatárolás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hu-HU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447989" y="116632"/>
            <a:ext cx="5348147" cy="864096"/>
          </a:xfrm>
        </p:spPr>
        <p:txBody>
          <a:bodyPr>
            <a:normAutofit/>
          </a:bodyPr>
          <a:lstStyle/>
          <a:p>
            <a:r>
              <a:rPr lang="hu-HU" dirty="0" smtClean="0"/>
              <a:t>A Vízvagyon </a:t>
            </a:r>
            <a:r>
              <a:rPr lang="hu-HU" dirty="0" err="1" smtClean="0"/>
              <a:t>megőrzésÉnek</a:t>
            </a:r>
            <a:r>
              <a:rPr lang="hu-HU" dirty="0" smtClean="0"/>
              <a:t> eszközrendszere a </a:t>
            </a:r>
            <a:r>
              <a:rPr lang="hu-HU" dirty="0" err="1" smtClean="0"/>
              <a:t>VGT-ben</a:t>
            </a:r>
            <a:endParaRPr lang="hu-HU" dirty="0"/>
          </a:p>
        </p:txBody>
      </p:sp>
      <p:sp>
        <p:nvSpPr>
          <p:cNvPr id="2" name="Dia számának hely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t>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10691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gazdasági elemzés eredményei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hu-HU" dirty="0" smtClean="0"/>
              <a:t>A vízszolgáltatások körének lehatárolása a Németország és a Bizottság közötti per eredményének figyelembevételével</a:t>
            </a:r>
          </a:p>
          <a:p>
            <a:pPr lvl="1"/>
            <a:r>
              <a:rPr lang="hu-HU" dirty="0"/>
              <a:t>Közüzemi vízellátás</a:t>
            </a:r>
          </a:p>
          <a:p>
            <a:pPr lvl="1"/>
            <a:r>
              <a:rPr lang="hu-HU" dirty="0"/>
              <a:t>Települési szennyvízszolgáltatás</a:t>
            </a:r>
          </a:p>
          <a:p>
            <a:pPr lvl="1"/>
            <a:r>
              <a:rPr lang="hu-HU" dirty="0"/>
              <a:t>Mezőgazdasági vízszolgáltatás (öntözés, </a:t>
            </a:r>
            <a:r>
              <a:rPr lang="hu-HU" dirty="0" err="1"/>
              <a:t>halastavi</a:t>
            </a:r>
            <a:r>
              <a:rPr lang="hu-HU" dirty="0"/>
              <a:t>, egyéb)</a:t>
            </a:r>
          </a:p>
          <a:p>
            <a:pPr lvl="1"/>
            <a:r>
              <a:rPr lang="hu-HU" dirty="0"/>
              <a:t>Saját vízkivételek (ipari, mezőgazdasági, lakossági), beleértve a termálvízkivételeket is</a:t>
            </a:r>
            <a:r>
              <a:rPr lang="hu-HU" dirty="0" smtClean="0"/>
              <a:t>. (új)</a:t>
            </a:r>
            <a:endParaRPr lang="hu-HU" dirty="0"/>
          </a:p>
          <a:p>
            <a:pPr lvl="1"/>
            <a:r>
              <a:rPr lang="hu-HU" dirty="0"/>
              <a:t>Duzzasztás és tárolás </a:t>
            </a:r>
            <a:r>
              <a:rPr lang="hu-HU" dirty="0" err="1"/>
              <a:t>vízienergia</a:t>
            </a:r>
            <a:r>
              <a:rPr lang="hu-HU" dirty="0"/>
              <a:t> </a:t>
            </a:r>
            <a:r>
              <a:rPr lang="hu-HU" dirty="0" smtClean="0"/>
              <a:t>termelése céljából </a:t>
            </a:r>
            <a:r>
              <a:rPr lang="hu-HU" dirty="0"/>
              <a:t>(új</a:t>
            </a:r>
            <a:r>
              <a:rPr lang="hu-HU" dirty="0" smtClean="0"/>
              <a:t>)</a:t>
            </a:r>
          </a:p>
          <a:p>
            <a:r>
              <a:rPr lang="hu-HU" dirty="0" smtClean="0"/>
              <a:t>Kiválasztás szempontjai</a:t>
            </a:r>
          </a:p>
          <a:p>
            <a:pPr lvl="1"/>
            <a:r>
              <a:rPr lang="hu-HU" dirty="0" smtClean="0"/>
              <a:t>A VKI joganyagban nevesített szolgáltatás</a:t>
            </a:r>
          </a:p>
          <a:p>
            <a:pPr lvl="1"/>
            <a:r>
              <a:rPr lang="hu-HU" dirty="0" smtClean="0"/>
              <a:t>Kétoldalú szolgáltatási viszony áll fenn</a:t>
            </a:r>
          </a:p>
          <a:p>
            <a:pPr lvl="1"/>
            <a:r>
              <a:rPr lang="hu-HU" dirty="0" smtClean="0"/>
              <a:t>Jelentős a vizekre gyakorolt hatás</a:t>
            </a:r>
            <a:endParaRPr lang="hu-HU" dirty="0"/>
          </a:p>
          <a:p>
            <a:pPr lvl="1"/>
            <a:endParaRPr lang="hu-HU" dirty="0"/>
          </a:p>
          <a:p>
            <a:pPr lvl="1"/>
            <a:endParaRPr lang="hu-HU" dirty="0"/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t>8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87311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78160" y="332657"/>
            <a:ext cx="6398096" cy="332656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hu-HU" altLang="hu-HU" sz="4000" dirty="0" smtClean="0"/>
              <a:t> </a:t>
            </a:r>
            <a:r>
              <a:rPr lang="hu-HU" altLang="hu-HU" sz="2700" dirty="0" smtClean="0"/>
              <a:t>Egyéb, a </a:t>
            </a:r>
            <a:r>
              <a:rPr lang="hu-HU" altLang="hu-HU" sz="2700" dirty="0" err="1" smtClean="0"/>
              <a:t>gazdASÁGI</a:t>
            </a:r>
            <a:r>
              <a:rPr lang="hu-HU" altLang="hu-HU" sz="2700" dirty="0" smtClean="0"/>
              <a:t> ELEMZÉSBEN </a:t>
            </a:r>
            <a:r>
              <a:rPr lang="hu-HU" altLang="hu-HU" sz="2700" dirty="0" smtClean="0"/>
              <a:t>vizsgált, </a:t>
            </a:r>
            <a:r>
              <a:rPr lang="hu-HU" altLang="hu-HU" sz="2700" dirty="0"/>
              <a:t>jelentős vízhasználatok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84313"/>
            <a:ext cx="8229600" cy="4840287"/>
          </a:xfrm>
        </p:spPr>
        <p:txBody>
          <a:bodyPr/>
          <a:lstStyle/>
          <a:p>
            <a:pPr eaLnBrk="1" hangingPunct="1">
              <a:defRPr/>
            </a:pPr>
            <a:r>
              <a:rPr lang="hu-HU" sz="2400" dirty="0" smtClean="0"/>
              <a:t>Közvetlen </a:t>
            </a:r>
            <a:r>
              <a:rPr lang="hu-HU" sz="2400" dirty="0"/>
              <a:t>szennyvíz </a:t>
            </a:r>
            <a:r>
              <a:rPr lang="hu-HU" sz="2400" dirty="0" smtClean="0"/>
              <a:t>kibocsátások, beleértve a termálvíz kibocsátását is</a:t>
            </a:r>
            <a:endParaRPr lang="hu-HU" sz="2400" dirty="0"/>
          </a:p>
          <a:p>
            <a:pPr eaLnBrk="1" hangingPunct="1">
              <a:defRPr/>
            </a:pPr>
            <a:r>
              <a:rPr lang="hu-HU" sz="2400" dirty="0"/>
              <a:t>Mezőgazdasági diffúz szennyezés</a:t>
            </a:r>
          </a:p>
          <a:p>
            <a:pPr eaLnBrk="1" hangingPunct="1">
              <a:defRPr/>
            </a:pPr>
            <a:r>
              <a:rPr lang="hu-HU" sz="2400" dirty="0"/>
              <a:t>Belvízelvezetés</a:t>
            </a:r>
          </a:p>
          <a:p>
            <a:pPr eaLnBrk="1" hangingPunct="1">
              <a:defRPr/>
            </a:pPr>
            <a:r>
              <a:rPr lang="hu-HU" sz="2400" dirty="0"/>
              <a:t>Települési csapadékvíz-elvezetés</a:t>
            </a:r>
          </a:p>
          <a:p>
            <a:pPr eaLnBrk="1" hangingPunct="1">
              <a:defRPr/>
            </a:pPr>
            <a:r>
              <a:rPr lang="hu-HU" sz="2400" dirty="0"/>
              <a:t>Egyedi szennyvíztisztítás, szikkasztás</a:t>
            </a:r>
          </a:p>
          <a:p>
            <a:pPr marL="0" indent="0" eaLnBrk="1" hangingPunct="1">
              <a:lnSpc>
                <a:spcPct val="90000"/>
              </a:lnSpc>
              <a:buFont typeface="Wingdings 2" pitchFamily="18" charset="2"/>
              <a:buNone/>
              <a:defRPr/>
            </a:pPr>
            <a:endParaRPr lang="hu-HU" sz="2800" dirty="0"/>
          </a:p>
          <a:p>
            <a:pPr eaLnBrk="1" hangingPunct="1">
              <a:lnSpc>
                <a:spcPct val="90000"/>
              </a:lnSpc>
              <a:defRPr/>
            </a:pPr>
            <a:endParaRPr lang="hu-HU" altLang="hu-HU" sz="2800" dirty="0" smtClean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hu-HU" altLang="hu-HU" sz="2800" dirty="0" smtClean="0"/>
          </a:p>
        </p:txBody>
      </p:sp>
      <p:sp>
        <p:nvSpPr>
          <p:cNvPr id="9220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36D93E-8DC2-4384-858F-EF857DA35888}" type="slidenum">
              <a:rPr lang="hu-HU"/>
              <a:pPr>
                <a:defRPr/>
              </a:pPr>
              <a:t>9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64731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GYENI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810</TotalTime>
  <Words>1072</Words>
  <Application>Microsoft Office PowerPoint</Application>
  <PresentationFormat>Diavetítés a képernyőre (4:3 oldalarány)</PresentationFormat>
  <Paragraphs>106</Paragraphs>
  <Slides>14</Slides>
  <Notes>2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14</vt:i4>
      </vt:variant>
    </vt:vector>
  </HeadingPairs>
  <TitlesOfParts>
    <vt:vector size="18" baseType="lpstr">
      <vt:lpstr>Arial</vt:lpstr>
      <vt:lpstr>Calibri</vt:lpstr>
      <vt:lpstr>Wingdings 2</vt:lpstr>
      <vt:lpstr>Office-téma</vt:lpstr>
      <vt:lpstr>  „Vízárpolitika  a  költségmegtérülés érvényesítésére és egyéb gazdasági ösztönzők a Víz Keretirányelv céljainak elérése érdekében,  Gazdaság-szabályozási Koncepció”   ORSZÁGOS Fórum   „Települési vízgazdálkodás”   A gazdasági elemzés főbb eredményei, tanulságaI UNGVÁRI GÁBOR – REKK   </vt:lpstr>
      <vt:lpstr>Az előadás témái</vt:lpstr>
      <vt:lpstr>EU Ex ante feltétel  A VP és a KEHOP források felhasználására</vt:lpstr>
      <vt:lpstr>  Ex ante feltételek ütemterv</vt:lpstr>
      <vt:lpstr>Gazdasági elemzés célja</vt:lpstr>
      <vt:lpstr>VGT1 értékelése a Bizottság szerint,-  A Gazdasági Elemzéshez is kapcsolódó problémák</vt:lpstr>
      <vt:lpstr>A Vízvagyon megőrzésÉnek eszközrendszere a VGT-ben</vt:lpstr>
      <vt:lpstr>A gazdasági elemzés eredményei</vt:lpstr>
      <vt:lpstr> Egyéb, a gazdASÁGI ELEMZÉSBEN vizsgált, jelentős vízhasználatok</vt:lpstr>
      <vt:lpstr>A települési vízgazdálkodás szempontjából releváns VKI elemek </vt:lpstr>
      <vt:lpstr>A Települési vízgazdálkodás (víziközmű rendszeren kívüli) kulcskérdései</vt:lpstr>
      <vt:lpstr>Szikkasztás egyedi szennyvíz kezelés</vt:lpstr>
      <vt:lpstr>Alacsony érdekeltség a technológiai váltásra</vt:lpstr>
      <vt:lpstr>KÖSZÖNÖM  A FIGYELMET!</vt:lpstr>
    </vt:vector>
  </TitlesOfParts>
  <Company>novak.adam@gmail.com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Asdfsdafa dsfasd asdf</dc:title>
  <dc:creator>Ádám Novák</dc:creator>
  <cp:lastModifiedBy>Ungvári Gábor</cp:lastModifiedBy>
  <cp:revision>91</cp:revision>
  <dcterms:created xsi:type="dcterms:W3CDTF">2014-03-03T11:13:53Z</dcterms:created>
  <dcterms:modified xsi:type="dcterms:W3CDTF">2015-06-18T05:34:23Z</dcterms:modified>
</cp:coreProperties>
</file>